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7" r:id="rId4"/>
    <p:sldId id="258" r:id="rId5"/>
    <p:sldId id="265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1D6D21-C2DD-434F-9FB8-E3683E760681}" type="datetimeFigureOut">
              <a:rPr lang="hr-HR" smtClean="0"/>
              <a:pPr/>
              <a:t>4.12.2018.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E694DD-CEC1-4213-B14D-7B02069F68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01" b="48640"/>
          <a:stretch>
            <a:fillRect/>
          </a:stretch>
        </p:blipFill>
        <p:spPr bwMode="auto">
          <a:xfrm>
            <a:off x="266800" y="476672"/>
            <a:ext cx="86044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001" t="51360"/>
          <a:stretch>
            <a:fillRect/>
          </a:stretch>
        </p:blipFill>
        <p:spPr bwMode="auto">
          <a:xfrm>
            <a:off x="251520" y="1833607"/>
            <a:ext cx="8604448" cy="88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735" y="3356992"/>
            <a:ext cx="850594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2222"/>
          <a:stretch>
            <a:fillRect/>
          </a:stretch>
        </p:blipFill>
        <p:spPr bwMode="auto">
          <a:xfrm>
            <a:off x="179512" y="764704"/>
            <a:ext cx="87129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Podnaslov 2">
            <a:extLst>
              <a:ext uri="{FF2B5EF4-FFF2-40B4-BE49-F238E27FC236}">
                <a16:creationId xmlns:a16="http://schemas.microsoft.com/office/drawing/2014/main" id="{972489DC-5996-4DE2-86B0-E6E78502F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030" y="4560433"/>
            <a:ext cx="6225152" cy="1228171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7. razred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7911FC5-71E8-4A5C-BAF9-C9510A88F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031" y="1263405"/>
            <a:ext cx="6185392" cy="3115075"/>
          </a:xfrm>
        </p:spPr>
        <p:txBody>
          <a:bodyPr>
            <a:normAutofit fontScale="90000"/>
          </a:bodyPr>
          <a:lstStyle/>
          <a:p>
            <a:pPr algn="l"/>
            <a:r>
              <a:rPr lang="hr-HR" sz="7200" dirty="0">
                <a:solidFill>
                  <a:schemeClr val="accent1"/>
                </a:solidFill>
              </a:rPr>
              <a:t>Sigurnost i suradnja na mreži</a:t>
            </a:r>
          </a:p>
        </p:txBody>
      </p:sp>
    </p:spTree>
    <p:extLst>
      <p:ext uri="{BB962C8B-B14F-4D97-AF65-F5344CB8AC3E}">
        <p14:creationId xmlns:p14="http://schemas.microsoft.com/office/powerpoint/2010/main" val="21382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06091" y="-15796"/>
            <a:ext cx="5933937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87313" y="-6726"/>
            <a:ext cx="4448744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75146" y="-3116"/>
            <a:ext cx="5075231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E99ED0B-E37D-4EB6-BE3E-77574044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hr-HR" sz="2800" dirty="0">
                <a:solidFill>
                  <a:schemeClr val="tx1"/>
                </a:solidFill>
              </a:rPr>
              <a:t>Poslovi poboljšani razvojem informatike i </a:t>
            </a:r>
            <a:br>
              <a:rPr lang="hr-HR" sz="2800" dirty="0">
                <a:solidFill>
                  <a:schemeClr val="tx1"/>
                </a:solidFill>
              </a:rPr>
            </a:br>
            <a:r>
              <a:rPr lang="hr-HR" sz="2800" dirty="0">
                <a:solidFill>
                  <a:schemeClr val="tx1"/>
                </a:solidFill>
              </a:rPr>
              <a:t>IKT-a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11BE88-EF50-4B16-BB47-1AA8C2532A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hr-HR" sz="2000" dirty="0"/>
              <a:t>IKT – informacijska i komunikacijska tehnologija</a:t>
            </a:r>
          </a:p>
          <a:p>
            <a:pPr>
              <a:lnSpc>
                <a:spcPct val="110000"/>
              </a:lnSpc>
            </a:pPr>
            <a:endParaRPr lang="hr-HR" sz="2000" dirty="0"/>
          </a:p>
          <a:p>
            <a:pPr>
              <a:lnSpc>
                <a:spcPct val="110000"/>
              </a:lnSpc>
            </a:pPr>
            <a:r>
              <a:rPr lang="hr-HR" sz="2000" dirty="0"/>
              <a:t>primjeri: dizajn, proizvodnja, pohranjivanje informacija, evidencija poslovanja, organiziranje i dizajniranje podataka… </a:t>
            </a:r>
          </a:p>
          <a:p>
            <a:pPr>
              <a:lnSpc>
                <a:spcPct val="110000"/>
              </a:lnSpc>
            </a:pPr>
            <a:endParaRPr lang="hr-HR" sz="2000" dirty="0"/>
          </a:p>
          <a:p>
            <a:pPr>
              <a:lnSpc>
                <a:spcPct val="110000"/>
              </a:lnSpc>
            </a:pPr>
            <a:r>
              <a:rPr lang="hr-HR" sz="2000" dirty="0"/>
              <a:t>informatičari </a:t>
            </a:r>
          </a:p>
          <a:p>
            <a:pPr lvl="1">
              <a:lnSpc>
                <a:spcPct val="110000"/>
              </a:lnSpc>
            </a:pPr>
            <a:r>
              <a:rPr lang="hr-HR" sz="2000" dirty="0"/>
              <a:t>bave se aktivnostima vezanim za računalnu i komunikacijsku tehnologiju</a:t>
            </a:r>
          </a:p>
          <a:p>
            <a:pPr lvl="1">
              <a:lnSpc>
                <a:spcPct val="110000"/>
              </a:lnSpc>
            </a:pPr>
            <a:r>
              <a:rPr lang="hr-HR" sz="2000" dirty="0"/>
              <a:t>prilagođavaju sustav strojne i programske opreme potrebama tvrtke ili institucije u kojoj rade</a:t>
            </a:r>
          </a:p>
          <a:p>
            <a:pPr lvl="1">
              <a:lnSpc>
                <a:spcPct val="110000"/>
              </a:lnSpc>
            </a:pPr>
            <a:r>
              <a:rPr lang="hr-HR" sz="2000" dirty="0"/>
              <a:t>pišu računalne programe prilagođene potrebama korisnika</a:t>
            </a:r>
          </a:p>
          <a:p>
            <a:pPr lvl="1">
              <a:lnSpc>
                <a:spcPct val="110000"/>
              </a:lnSpc>
            </a:pPr>
            <a:r>
              <a:rPr lang="hr-HR" sz="2000" dirty="0"/>
              <a:t>obavljaju poslove vezane za prijavu i odjavu korisnika koji pristupaju aplikacijama tvrtke</a:t>
            </a:r>
          </a:p>
        </p:txBody>
      </p:sp>
    </p:spTree>
    <p:extLst>
      <p:ext uri="{BB962C8B-B14F-4D97-AF65-F5344CB8AC3E}">
        <p14:creationId xmlns:p14="http://schemas.microsoft.com/office/powerpoint/2010/main" val="399329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Suradnja među članovima virtualne zajednice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 smtClean="0"/>
              <a:t>Poslovni uspjeh institucije uvelike ovisi o uspješnosti suradnje među članovima zajednice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EDD5F3-E756-4962-9489-71911D48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dirty="0">
                <a:solidFill>
                  <a:schemeClr val="tx1"/>
                </a:solidFill>
              </a:rPr>
              <a:t>Dijeljenje informacija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E68DA3-435C-49CA-8199-74421F46E97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Prava informacija je jedna od najvećih vrijednosti u radu.</a:t>
            </a:r>
          </a:p>
          <a:p>
            <a:endParaRPr lang="hr-HR" sz="2800" dirty="0"/>
          </a:p>
          <a:p>
            <a:r>
              <a:rPr lang="hr-HR" sz="2800" dirty="0"/>
              <a:t>Načini ugrožavanja sigurnosti informacija:</a:t>
            </a:r>
          </a:p>
          <a:p>
            <a:pPr lvl="1"/>
            <a:r>
              <a:rPr lang="hr-HR" sz="2400" dirty="0"/>
              <a:t>oprema</a:t>
            </a:r>
          </a:p>
          <a:p>
            <a:pPr lvl="1"/>
            <a:r>
              <a:rPr lang="hr-HR" sz="2400" dirty="0"/>
              <a:t>vremenski uvjeti</a:t>
            </a:r>
          </a:p>
          <a:p>
            <a:pPr lvl="1"/>
            <a:r>
              <a:rPr lang="hr-HR" sz="2400" dirty="0"/>
              <a:t>pogreška korisnika unutar virtualne zajednice</a:t>
            </a:r>
          </a:p>
        </p:txBody>
      </p:sp>
    </p:spTree>
    <p:extLst>
      <p:ext uri="{BB962C8B-B14F-4D97-AF65-F5344CB8AC3E}">
        <p14:creationId xmlns:p14="http://schemas.microsoft.com/office/powerpoint/2010/main" val="27294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AFCAD-2F49-4197-98A9-E6664B85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e-kriminal / visokotehnološki kriminal /</a:t>
            </a:r>
            <a:br>
              <a:rPr lang="hr-HR" dirty="0">
                <a:solidFill>
                  <a:schemeClr val="tx1"/>
                </a:solidFill>
              </a:rPr>
            </a:br>
            <a:r>
              <a:rPr lang="hr-HR" dirty="0" err="1">
                <a:solidFill>
                  <a:schemeClr val="tx1"/>
                </a:solidFill>
              </a:rPr>
              <a:t>cyber</a:t>
            </a:r>
            <a:r>
              <a:rPr lang="hr-HR" dirty="0">
                <a:solidFill>
                  <a:schemeClr val="tx1"/>
                </a:solidFill>
              </a:rPr>
              <a:t> kriminal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3DBC62-AB5A-44A2-81F2-4F25FAE910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hr-HR" sz="2400" dirty="0"/>
              <a:t>obuhvaća skup kaznenih djela koja podrazumijevaju uporabu interneta, računala ili nekih drugih elektroničkih uređaja</a:t>
            </a:r>
          </a:p>
          <a:p>
            <a:pPr lvl="1"/>
            <a:endParaRPr lang="hr-HR" sz="2400" dirty="0"/>
          </a:p>
          <a:p>
            <a:pPr lvl="1"/>
            <a:r>
              <a:rPr lang="hr-HR" sz="2400" dirty="0"/>
              <a:t>oblici:</a:t>
            </a:r>
          </a:p>
          <a:p>
            <a:pPr lvl="2"/>
            <a:r>
              <a:rPr lang="hr-HR" sz="2000" dirty="0"/>
              <a:t>širenje opasnih elektroničkih virusa</a:t>
            </a:r>
          </a:p>
          <a:p>
            <a:pPr lvl="2"/>
            <a:r>
              <a:rPr lang="hr-HR" sz="2000" dirty="0"/>
              <a:t>pokretanje </a:t>
            </a:r>
            <a:r>
              <a:rPr lang="hr-HR" sz="2000" dirty="0" err="1"/>
              <a:t>DoS</a:t>
            </a:r>
            <a:r>
              <a:rPr lang="hr-HR" sz="2000" dirty="0"/>
              <a:t> napada koji onesposobljavaju računalni sustav tako da on odbija izvršiti bilo koju uslugu ovlaštenog korisnika</a:t>
            </a:r>
          </a:p>
          <a:p>
            <a:pPr lvl="2"/>
            <a:r>
              <a:rPr lang="hr-HR" sz="2000" dirty="0"/>
              <a:t>krađa identiteta</a:t>
            </a:r>
          </a:p>
          <a:p>
            <a:pPr lvl="2"/>
            <a:r>
              <a:rPr lang="hr-HR" sz="2000" dirty="0" err="1"/>
              <a:t>spam</a:t>
            </a:r>
            <a:endParaRPr lang="hr-HR" sz="2000" dirty="0"/>
          </a:p>
          <a:p>
            <a:pPr lvl="2"/>
            <a:r>
              <a:rPr lang="hr-HR" sz="2000" dirty="0"/>
              <a:t>govor mržnje</a:t>
            </a:r>
          </a:p>
          <a:p>
            <a:pPr lvl="2"/>
            <a:r>
              <a:rPr lang="hr-HR" sz="2000" dirty="0"/>
              <a:t>proizvodnja, posjedovanje i distribucija spornog materijala</a:t>
            </a:r>
          </a:p>
        </p:txBody>
      </p:sp>
    </p:spTree>
    <p:extLst>
      <p:ext uri="{BB962C8B-B14F-4D97-AF65-F5344CB8AC3E}">
        <p14:creationId xmlns:p14="http://schemas.microsoft.com/office/powerpoint/2010/main" val="201211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D606112-CB36-4FB0-A7A2-C4C87B8F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1230570"/>
          </a:xfrm>
        </p:spPr>
        <p:txBody>
          <a:bodyPr anchor="t">
            <a:normAutofit/>
          </a:bodyPr>
          <a:lstStyle/>
          <a:p>
            <a:pPr algn="l"/>
            <a:r>
              <a:rPr lang="hr-HR" sz="4400" dirty="0" smtClean="0">
                <a:solidFill>
                  <a:schemeClr val="accent1"/>
                </a:solidFill>
              </a:rPr>
              <a:t>Sigurnost i suradnja na mreži</a:t>
            </a:r>
            <a:endParaRPr lang="hr-HR" sz="44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65E38C-5F1B-4FB9-B951-6F15157680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08912" cy="4896544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lnSpc>
                <a:spcPct val="110000"/>
              </a:lnSpc>
            </a:pPr>
            <a:r>
              <a:rPr lang="hr-HR" dirty="0" smtClean="0"/>
              <a:t> Većina </a:t>
            </a:r>
            <a:r>
              <a:rPr lang="hr-HR" dirty="0"/>
              <a:t>poslova je poboljšana uporabom informacijske i komunikacijske tehnologije.</a:t>
            </a:r>
          </a:p>
          <a:p>
            <a:pPr marL="0" indent="0">
              <a:lnSpc>
                <a:spcPct val="110000"/>
              </a:lnSpc>
              <a:buNone/>
            </a:pPr>
            <a:endParaRPr lang="hr-HR" dirty="0"/>
          </a:p>
          <a:p>
            <a:pPr marL="0" indent="0">
              <a:lnSpc>
                <a:spcPct val="110000"/>
              </a:lnSpc>
            </a:pPr>
            <a:r>
              <a:rPr lang="hr-HR" dirty="0" smtClean="0"/>
              <a:t> Informatičari </a:t>
            </a:r>
            <a:r>
              <a:rPr lang="hr-HR" dirty="0"/>
              <a:t>se bave mnogim aktivnostima vezanim za računalnu i komunikacijsku tehnologiju te stalno moraju biti „u koraku s vremenom” kako bi uspješno mogli obavljati svoj posao.</a:t>
            </a:r>
          </a:p>
          <a:p>
            <a:pPr marL="0" indent="0">
              <a:lnSpc>
                <a:spcPct val="110000"/>
              </a:lnSpc>
              <a:buNone/>
            </a:pPr>
            <a:endParaRPr lang="hr-HR" dirty="0"/>
          </a:p>
          <a:p>
            <a:pPr marL="0" indent="0">
              <a:lnSpc>
                <a:spcPct val="110000"/>
              </a:lnSpc>
            </a:pPr>
            <a:r>
              <a:rPr lang="hr-HR" dirty="0" smtClean="0"/>
              <a:t> Za </a:t>
            </a:r>
            <a:r>
              <a:rPr lang="hr-HR" dirty="0"/>
              <a:t>poslovni uspjeh svake institucije važna je suradnja i povjerenje između članova zajednice, kao i pravovremeno posjedovanje i tajnost informacija.</a:t>
            </a:r>
          </a:p>
          <a:p>
            <a:pPr marL="0" indent="0">
              <a:lnSpc>
                <a:spcPct val="110000"/>
              </a:lnSpc>
              <a:buNone/>
            </a:pPr>
            <a:endParaRPr lang="hr-HR" dirty="0"/>
          </a:p>
          <a:p>
            <a:pPr marL="0" indent="0">
              <a:lnSpc>
                <a:spcPct val="110000"/>
              </a:lnSpc>
            </a:pPr>
            <a:r>
              <a:rPr lang="hr-HR" dirty="0" smtClean="0"/>
              <a:t> Krađu </a:t>
            </a:r>
            <a:r>
              <a:rPr lang="hr-HR" dirty="0"/>
              <a:t>identiteta obuhvaća krađu osobnih podataka, adresa, korisničkih podataka, brojeva bankovnih kartica itd.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20272" y="58772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Zapišimo…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5049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</TotalTime>
  <Words>264</Words>
  <Application>Microsoft Office PowerPoint</Application>
  <PresentationFormat>Prikaz na zaslonu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Građanski</vt:lpstr>
      <vt:lpstr>PowerPoint prezentacija</vt:lpstr>
      <vt:lpstr>PowerPoint prezentacija</vt:lpstr>
      <vt:lpstr>Sigurnost i suradnja na mreži</vt:lpstr>
      <vt:lpstr>Poslovi poboljšani razvojem informatike i  IKT-a</vt:lpstr>
      <vt:lpstr>Suradnja među članovima virtualne zajednice</vt:lpstr>
      <vt:lpstr>Dijeljenje informacija na mreži</vt:lpstr>
      <vt:lpstr>e-kriminal / visokotehnološki kriminal / cyber kriminal</vt:lpstr>
      <vt:lpstr>Sigurnost i suradnja na mreži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i suradnja na mreži</dc:title>
  <dc:creator>Alenka</dc:creator>
  <cp:lastModifiedBy>Šašinovići</cp:lastModifiedBy>
  <cp:revision>17</cp:revision>
  <dcterms:created xsi:type="dcterms:W3CDTF">2018-11-29T16:56:26Z</dcterms:created>
  <dcterms:modified xsi:type="dcterms:W3CDTF">2018-12-04T09:52:14Z</dcterms:modified>
</cp:coreProperties>
</file>